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7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353747"/>
            <a:ext cx="4869061" cy="3521988"/>
          </a:xfrm>
          <a:prstGeom prst="rect">
            <a:avLst/>
          </a:prstGeom>
        </p:spPr>
      </p:pic>
      <p:sp>
        <p:nvSpPr>
          <p:cNvPr id="6" name="Text 2"/>
          <p:cNvSpPr/>
          <p:nvPr/>
        </p:nvSpPr>
        <p:spPr>
          <a:xfrm>
            <a:off x="586381" y="1515353"/>
            <a:ext cx="7971235" cy="4197755"/>
          </a:xfrm>
          <a:prstGeom prst="rect">
            <a:avLst/>
          </a:prstGeom>
          <a:noFill/>
          <a:ln/>
        </p:spPr>
        <p:txBody>
          <a:bodyPr wrap="square" rtlCol="0" anchor="t"/>
          <a:lstStyle/>
          <a:p>
            <a:pPr marL="0" indent="0">
              <a:lnSpc>
                <a:spcPts val="7890"/>
              </a:lnSpc>
              <a:buNone/>
            </a:pPr>
            <a:r>
              <a:rPr lang="en-US" sz="5400" dirty="0">
                <a:solidFill>
                  <a:srgbClr val="FFD9BE"/>
                </a:solidFill>
                <a:latin typeface="Quattrocento" pitchFamily="34" charset="0"/>
                <a:ea typeface="Quattrocento" pitchFamily="34" charset="-122"/>
                <a:cs typeface="Quattrocento" pitchFamily="34" charset="-120"/>
              </a:rPr>
              <a:t>Ensemble Deep Learning for Enhanced Crop and Weed Classification in Agriculture</a:t>
            </a:r>
            <a:endParaRPr lang="en-US" sz="5400" dirty="0"/>
          </a:p>
        </p:txBody>
      </p:sp>
      <p:sp>
        <p:nvSpPr>
          <p:cNvPr id="7" name="Text 3"/>
          <p:cNvSpPr/>
          <p:nvPr/>
        </p:nvSpPr>
        <p:spPr>
          <a:xfrm>
            <a:off x="864037" y="5269111"/>
            <a:ext cx="7415927" cy="395049"/>
          </a:xfrm>
          <a:prstGeom prst="rect">
            <a:avLst/>
          </a:prstGeom>
          <a:noFill/>
          <a:ln/>
        </p:spPr>
        <p:txBody>
          <a:bodyPr wrap="none" rtlCol="0" anchor="t"/>
          <a:lstStyle/>
          <a:p>
            <a:pPr marL="0" indent="0">
              <a:lnSpc>
                <a:spcPts val="3110"/>
              </a:lnSpc>
              <a:buNone/>
            </a:pPr>
            <a:endParaRPr lang="en-US" sz="1944" dirty="0"/>
          </a:p>
        </p:txBody>
      </p:sp>
      <p:sp>
        <p:nvSpPr>
          <p:cNvPr id="8" name="Text 4"/>
          <p:cNvSpPr/>
          <p:nvPr/>
        </p:nvSpPr>
        <p:spPr>
          <a:xfrm>
            <a:off x="864036" y="6319198"/>
            <a:ext cx="7415927" cy="395049"/>
          </a:xfrm>
          <a:prstGeom prst="rect">
            <a:avLst/>
          </a:prstGeom>
          <a:noFill/>
          <a:ln/>
        </p:spPr>
        <p:txBody>
          <a:bodyPr wrap="none" rtlCol="0" anchor="t"/>
          <a:lstStyle/>
          <a:p>
            <a:pPr marL="0" indent="0">
              <a:lnSpc>
                <a:spcPts val="3110"/>
              </a:lnSpc>
              <a:buNone/>
            </a:pPr>
            <a:r>
              <a:rPr lang="en-US" sz="2000" dirty="0">
                <a:solidFill>
                  <a:srgbClr val="F9EEE7"/>
                </a:solidFill>
                <a:latin typeface="Quattrocento" pitchFamily="34" charset="0"/>
                <a:ea typeface="Quattrocento" pitchFamily="34" charset="-122"/>
                <a:cs typeface="Quattrocento" pitchFamily="34" charset="-120"/>
              </a:rPr>
              <a:t>by Varnika Milind Mulay (MST03-0060)</a:t>
            </a:r>
            <a:endParaRPr lang="en-US" sz="2000" dirty="0"/>
          </a:p>
        </p:txBody>
      </p:sp>
      <p:pic>
        <p:nvPicPr>
          <p:cNvPr id="1028" name="Picture 4" descr="Scifor Technologies Hiring : Frontend ...">
            <a:extLst>
              <a:ext uri="{FF2B5EF4-FFF2-40B4-BE49-F238E27FC236}">
                <a16:creationId xmlns:a16="http://schemas.microsoft.com/office/drawing/2014/main" id="{4259CE9B-AE95-1B31-25C3-A5BEB7195E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6526" b="38211"/>
          <a:stretch/>
        </p:blipFill>
        <p:spPr bwMode="auto">
          <a:xfrm>
            <a:off x="864037" y="6872906"/>
            <a:ext cx="4650953" cy="1000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489716"/>
            <a:ext cx="4869061" cy="3250168"/>
          </a:xfrm>
          <a:prstGeom prst="rect">
            <a:avLst/>
          </a:prstGeom>
        </p:spPr>
      </p:pic>
      <p:sp>
        <p:nvSpPr>
          <p:cNvPr id="6" name="Text 2"/>
          <p:cNvSpPr/>
          <p:nvPr/>
        </p:nvSpPr>
        <p:spPr>
          <a:xfrm>
            <a:off x="6350437" y="2413516"/>
            <a:ext cx="7415927" cy="1452086"/>
          </a:xfrm>
          <a:prstGeom prst="rect">
            <a:avLst/>
          </a:prstGeom>
          <a:noFill/>
          <a:ln/>
        </p:spPr>
        <p:txBody>
          <a:bodyPr wrap="squar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Conclusion and Future Research Directions</a:t>
            </a:r>
            <a:endParaRPr lang="en-US" sz="4574" dirty="0"/>
          </a:p>
        </p:txBody>
      </p:sp>
      <p:sp>
        <p:nvSpPr>
          <p:cNvPr id="7" name="Text 3"/>
          <p:cNvSpPr/>
          <p:nvPr/>
        </p:nvSpPr>
        <p:spPr>
          <a:xfrm>
            <a:off x="6350437" y="4235887"/>
            <a:ext cx="7415927" cy="158019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Deep learning has emerged as a powerful tool for crop and weed classification, enabling precision agriculture and sustainable farming practices. Future research focuses on improving accuracy, robustness, and adaptability to diverse agricultural environments.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434233"/>
            <a:ext cx="5054322" cy="3361134"/>
          </a:xfrm>
          <a:prstGeom prst="rect">
            <a:avLst/>
          </a:prstGeom>
        </p:spPr>
      </p:pic>
      <p:sp>
        <p:nvSpPr>
          <p:cNvPr id="6" name="Text 2"/>
          <p:cNvSpPr/>
          <p:nvPr/>
        </p:nvSpPr>
        <p:spPr>
          <a:xfrm>
            <a:off x="6091238" y="1261467"/>
            <a:ext cx="6871573" cy="508159"/>
          </a:xfrm>
          <a:prstGeom prst="rect">
            <a:avLst/>
          </a:prstGeom>
          <a:noFill/>
          <a:ln/>
        </p:spPr>
        <p:txBody>
          <a:bodyPr wrap="none" rtlCol="0" anchor="t"/>
          <a:lstStyle/>
          <a:p>
            <a:pPr marL="0" indent="0">
              <a:lnSpc>
                <a:spcPts val="4002"/>
              </a:lnSpc>
              <a:buNone/>
            </a:pPr>
            <a:r>
              <a:rPr lang="en-US" sz="3202" dirty="0">
                <a:solidFill>
                  <a:srgbClr val="FFD9BE"/>
                </a:solidFill>
                <a:latin typeface="Quattrocento" pitchFamily="34" charset="0"/>
                <a:ea typeface="Quattrocento" pitchFamily="34" charset="-122"/>
                <a:cs typeface="Quattrocento" pitchFamily="34" charset="-120"/>
              </a:rPr>
              <a:t>Importance of Accurate Classification</a:t>
            </a:r>
            <a:endParaRPr lang="en-US" sz="3202" dirty="0"/>
          </a:p>
        </p:txBody>
      </p:sp>
      <p:sp>
        <p:nvSpPr>
          <p:cNvPr id="7" name="Shape 3"/>
          <p:cNvSpPr/>
          <p:nvPr/>
        </p:nvSpPr>
        <p:spPr>
          <a:xfrm>
            <a:off x="6091238" y="2223135"/>
            <a:ext cx="388739" cy="388739"/>
          </a:xfrm>
          <a:prstGeom prst="roundRect">
            <a:avLst>
              <a:gd name="adj" fmla="val 6669"/>
            </a:avLst>
          </a:prstGeom>
          <a:solidFill>
            <a:srgbClr val="315251"/>
          </a:solidFill>
          <a:ln/>
        </p:spPr>
        <p:txBody>
          <a:bodyPr/>
          <a:lstStyle/>
          <a:p>
            <a:endParaRPr lang="en-IN"/>
          </a:p>
        </p:txBody>
      </p:sp>
      <p:sp>
        <p:nvSpPr>
          <p:cNvPr id="8" name="Text 4"/>
          <p:cNvSpPr/>
          <p:nvPr/>
        </p:nvSpPr>
        <p:spPr>
          <a:xfrm>
            <a:off x="6242447" y="2295525"/>
            <a:ext cx="86320" cy="243959"/>
          </a:xfrm>
          <a:prstGeom prst="rect">
            <a:avLst/>
          </a:prstGeom>
          <a:noFill/>
          <a:ln/>
        </p:spPr>
        <p:txBody>
          <a:bodyPr wrap="none" rtlCol="0" anchor="t"/>
          <a:lstStyle/>
          <a:p>
            <a:pPr marL="0" indent="0" algn="ctr">
              <a:lnSpc>
                <a:spcPts val="1921"/>
              </a:lnSpc>
              <a:buNone/>
            </a:pPr>
            <a:r>
              <a:rPr lang="en-US" sz="1921" dirty="0">
                <a:solidFill>
                  <a:srgbClr val="F9EEE7"/>
                </a:solidFill>
                <a:latin typeface="Quattrocento" pitchFamily="34" charset="0"/>
                <a:ea typeface="Quattrocento" pitchFamily="34" charset="-122"/>
                <a:cs typeface="Quattrocento" pitchFamily="34" charset="-120"/>
              </a:rPr>
              <a:t>1</a:t>
            </a:r>
            <a:endParaRPr lang="en-US" sz="1921" dirty="0"/>
          </a:p>
        </p:txBody>
      </p:sp>
      <p:sp>
        <p:nvSpPr>
          <p:cNvPr id="9" name="Text 5"/>
          <p:cNvSpPr/>
          <p:nvPr/>
        </p:nvSpPr>
        <p:spPr>
          <a:xfrm>
            <a:off x="6652736" y="2223135"/>
            <a:ext cx="2033111" cy="254198"/>
          </a:xfrm>
          <a:prstGeom prst="rect">
            <a:avLst/>
          </a:prstGeom>
          <a:noFill/>
          <a:ln/>
        </p:spPr>
        <p:txBody>
          <a:bodyPr wrap="none" rtlCol="0" anchor="t"/>
          <a:lstStyle/>
          <a:p>
            <a:pPr marL="0" indent="0">
              <a:lnSpc>
                <a:spcPts val="2001"/>
              </a:lnSpc>
              <a:buNone/>
            </a:pPr>
            <a:r>
              <a:rPr lang="en-US" sz="1601" dirty="0">
                <a:solidFill>
                  <a:srgbClr val="F9EEE7"/>
                </a:solidFill>
                <a:latin typeface="Quattrocento" pitchFamily="34" charset="0"/>
                <a:ea typeface="Quattrocento" pitchFamily="34" charset="-122"/>
                <a:cs typeface="Quattrocento" pitchFamily="34" charset="-120"/>
              </a:rPr>
              <a:t>Yield Optimization</a:t>
            </a:r>
            <a:endParaRPr lang="en-US" sz="1601" dirty="0"/>
          </a:p>
        </p:txBody>
      </p:sp>
      <p:sp>
        <p:nvSpPr>
          <p:cNvPr id="10" name="Text 6"/>
          <p:cNvSpPr/>
          <p:nvPr/>
        </p:nvSpPr>
        <p:spPr>
          <a:xfrm>
            <a:off x="6652736" y="2580918"/>
            <a:ext cx="7372826" cy="553164"/>
          </a:xfrm>
          <a:prstGeom prst="rect">
            <a:avLst/>
          </a:prstGeom>
          <a:noFill/>
          <a:ln/>
        </p:spPr>
        <p:txBody>
          <a:bodyPr wrap="squar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Precise identification of crops and weeds enables targeted application of herbicides and fertilizers, maximizing crop yield and reducing waste.</a:t>
            </a:r>
            <a:endParaRPr lang="en-US" sz="1361" dirty="0"/>
          </a:p>
        </p:txBody>
      </p:sp>
      <p:sp>
        <p:nvSpPr>
          <p:cNvPr id="11" name="Shape 7"/>
          <p:cNvSpPr/>
          <p:nvPr/>
        </p:nvSpPr>
        <p:spPr>
          <a:xfrm>
            <a:off x="6091238" y="3501152"/>
            <a:ext cx="388739" cy="388739"/>
          </a:xfrm>
          <a:prstGeom prst="roundRect">
            <a:avLst>
              <a:gd name="adj" fmla="val 6669"/>
            </a:avLst>
          </a:prstGeom>
          <a:solidFill>
            <a:srgbClr val="315251"/>
          </a:solidFill>
          <a:ln/>
        </p:spPr>
        <p:txBody>
          <a:bodyPr/>
          <a:lstStyle/>
          <a:p>
            <a:endParaRPr lang="en-IN"/>
          </a:p>
        </p:txBody>
      </p:sp>
      <p:sp>
        <p:nvSpPr>
          <p:cNvPr id="12" name="Text 8"/>
          <p:cNvSpPr/>
          <p:nvPr/>
        </p:nvSpPr>
        <p:spPr>
          <a:xfrm>
            <a:off x="6220182" y="3573542"/>
            <a:ext cx="130731" cy="243959"/>
          </a:xfrm>
          <a:prstGeom prst="rect">
            <a:avLst/>
          </a:prstGeom>
          <a:noFill/>
          <a:ln/>
        </p:spPr>
        <p:txBody>
          <a:bodyPr wrap="none" rtlCol="0" anchor="t"/>
          <a:lstStyle/>
          <a:p>
            <a:pPr marL="0" indent="0" algn="ctr">
              <a:lnSpc>
                <a:spcPts val="1921"/>
              </a:lnSpc>
              <a:buNone/>
            </a:pPr>
            <a:r>
              <a:rPr lang="en-US" sz="1921" dirty="0">
                <a:solidFill>
                  <a:srgbClr val="F9EEE7"/>
                </a:solidFill>
                <a:latin typeface="Quattrocento" pitchFamily="34" charset="0"/>
                <a:ea typeface="Quattrocento" pitchFamily="34" charset="-122"/>
                <a:cs typeface="Quattrocento" pitchFamily="34" charset="-120"/>
              </a:rPr>
              <a:t>2</a:t>
            </a:r>
            <a:endParaRPr lang="en-US" sz="1921" dirty="0"/>
          </a:p>
        </p:txBody>
      </p:sp>
      <p:sp>
        <p:nvSpPr>
          <p:cNvPr id="13" name="Text 9"/>
          <p:cNvSpPr/>
          <p:nvPr/>
        </p:nvSpPr>
        <p:spPr>
          <a:xfrm>
            <a:off x="6652736" y="3501152"/>
            <a:ext cx="2033111" cy="254198"/>
          </a:xfrm>
          <a:prstGeom prst="rect">
            <a:avLst/>
          </a:prstGeom>
          <a:noFill/>
          <a:ln/>
        </p:spPr>
        <p:txBody>
          <a:bodyPr wrap="none" rtlCol="0" anchor="t"/>
          <a:lstStyle/>
          <a:p>
            <a:pPr marL="0" indent="0">
              <a:lnSpc>
                <a:spcPts val="2001"/>
              </a:lnSpc>
              <a:buNone/>
            </a:pPr>
            <a:r>
              <a:rPr lang="en-US" sz="1601" dirty="0">
                <a:solidFill>
                  <a:srgbClr val="F9EEE7"/>
                </a:solidFill>
                <a:latin typeface="Quattrocento" pitchFamily="34" charset="0"/>
                <a:ea typeface="Quattrocento" pitchFamily="34" charset="-122"/>
                <a:cs typeface="Quattrocento" pitchFamily="34" charset="-120"/>
              </a:rPr>
              <a:t>Disease Detection</a:t>
            </a:r>
            <a:endParaRPr lang="en-US" sz="1601" dirty="0"/>
          </a:p>
        </p:txBody>
      </p:sp>
      <p:sp>
        <p:nvSpPr>
          <p:cNvPr id="14" name="Text 10"/>
          <p:cNvSpPr/>
          <p:nvPr/>
        </p:nvSpPr>
        <p:spPr>
          <a:xfrm>
            <a:off x="6652736" y="3858935"/>
            <a:ext cx="7372826" cy="553164"/>
          </a:xfrm>
          <a:prstGeom prst="rect">
            <a:avLst/>
          </a:prstGeom>
          <a:noFill/>
          <a:ln/>
        </p:spPr>
        <p:txBody>
          <a:bodyPr wrap="squar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Early detection of plant diseases through image classification aids in timely intervention, preventing widespread damage and ensuring healthy crop growth.</a:t>
            </a:r>
            <a:endParaRPr lang="en-US" sz="1361" dirty="0"/>
          </a:p>
        </p:txBody>
      </p:sp>
      <p:sp>
        <p:nvSpPr>
          <p:cNvPr id="15" name="Shape 11"/>
          <p:cNvSpPr/>
          <p:nvPr/>
        </p:nvSpPr>
        <p:spPr>
          <a:xfrm>
            <a:off x="6091238" y="4779169"/>
            <a:ext cx="388739" cy="388739"/>
          </a:xfrm>
          <a:prstGeom prst="roundRect">
            <a:avLst>
              <a:gd name="adj" fmla="val 6669"/>
            </a:avLst>
          </a:prstGeom>
          <a:solidFill>
            <a:srgbClr val="315251"/>
          </a:solidFill>
          <a:ln/>
        </p:spPr>
        <p:txBody>
          <a:bodyPr/>
          <a:lstStyle/>
          <a:p>
            <a:endParaRPr lang="en-IN"/>
          </a:p>
        </p:txBody>
      </p:sp>
      <p:sp>
        <p:nvSpPr>
          <p:cNvPr id="16" name="Text 12"/>
          <p:cNvSpPr/>
          <p:nvPr/>
        </p:nvSpPr>
        <p:spPr>
          <a:xfrm>
            <a:off x="6219230" y="4851559"/>
            <a:ext cx="132755" cy="243959"/>
          </a:xfrm>
          <a:prstGeom prst="rect">
            <a:avLst/>
          </a:prstGeom>
          <a:noFill/>
          <a:ln/>
        </p:spPr>
        <p:txBody>
          <a:bodyPr wrap="none" rtlCol="0" anchor="t"/>
          <a:lstStyle/>
          <a:p>
            <a:pPr marL="0" indent="0" algn="ctr">
              <a:lnSpc>
                <a:spcPts val="1921"/>
              </a:lnSpc>
              <a:buNone/>
            </a:pPr>
            <a:r>
              <a:rPr lang="en-US" sz="1921" dirty="0">
                <a:solidFill>
                  <a:srgbClr val="F9EEE7"/>
                </a:solidFill>
                <a:latin typeface="Quattrocento" pitchFamily="34" charset="0"/>
                <a:ea typeface="Quattrocento" pitchFamily="34" charset="-122"/>
                <a:cs typeface="Quattrocento" pitchFamily="34" charset="-120"/>
              </a:rPr>
              <a:t>3</a:t>
            </a:r>
            <a:endParaRPr lang="en-US" sz="1921" dirty="0"/>
          </a:p>
        </p:txBody>
      </p:sp>
      <p:sp>
        <p:nvSpPr>
          <p:cNvPr id="17" name="Text 13"/>
          <p:cNvSpPr/>
          <p:nvPr/>
        </p:nvSpPr>
        <p:spPr>
          <a:xfrm>
            <a:off x="6652736" y="4779169"/>
            <a:ext cx="2033111" cy="254198"/>
          </a:xfrm>
          <a:prstGeom prst="rect">
            <a:avLst/>
          </a:prstGeom>
          <a:noFill/>
          <a:ln/>
        </p:spPr>
        <p:txBody>
          <a:bodyPr wrap="none" rtlCol="0" anchor="t"/>
          <a:lstStyle/>
          <a:p>
            <a:pPr marL="0" indent="0">
              <a:lnSpc>
                <a:spcPts val="2001"/>
              </a:lnSpc>
              <a:buNone/>
            </a:pPr>
            <a:r>
              <a:rPr lang="en-US" sz="1601" dirty="0">
                <a:solidFill>
                  <a:srgbClr val="F9EEE7"/>
                </a:solidFill>
                <a:latin typeface="Quattrocento" pitchFamily="34" charset="0"/>
                <a:ea typeface="Quattrocento" pitchFamily="34" charset="-122"/>
                <a:cs typeface="Quattrocento" pitchFamily="34" charset="-120"/>
              </a:rPr>
              <a:t>Precision Agriculture</a:t>
            </a:r>
            <a:endParaRPr lang="en-US" sz="1601" dirty="0"/>
          </a:p>
        </p:txBody>
      </p:sp>
      <p:sp>
        <p:nvSpPr>
          <p:cNvPr id="18" name="Text 14"/>
          <p:cNvSpPr/>
          <p:nvPr/>
        </p:nvSpPr>
        <p:spPr>
          <a:xfrm>
            <a:off x="6652736" y="5136952"/>
            <a:ext cx="7372826" cy="553164"/>
          </a:xfrm>
          <a:prstGeom prst="rect">
            <a:avLst/>
          </a:prstGeom>
          <a:noFill/>
          <a:ln/>
        </p:spPr>
        <p:txBody>
          <a:bodyPr wrap="squar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Automated classification systems empower farmers to make data-driven decisions, optimizing resource allocation and improving overall farm management.</a:t>
            </a:r>
            <a:endParaRPr lang="en-US" sz="1361" dirty="0"/>
          </a:p>
        </p:txBody>
      </p:sp>
      <p:sp>
        <p:nvSpPr>
          <p:cNvPr id="19" name="Shape 15"/>
          <p:cNvSpPr/>
          <p:nvPr/>
        </p:nvSpPr>
        <p:spPr>
          <a:xfrm>
            <a:off x="6091238" y="6057186"/>
            <a:ext cx="388739" cy="388739"/>
          </a:xfrm>
          <a:prstGeom prst="roundRect">
            <a:avLst>
              <a:gd name="adj" fmla="val 6669"/>
            </a:avLst>
          </a:prstGeom>
          <a:solidFill>
            <a:srgbClr val="315251"/>
          </a:solidFill>
          <a:ln/>
        </p:spPr>
        <p:txBody>
          <a:bodyPr/>
          <a:lstStyle/>
          <a:p>
            <a:endParaRPr lang="en-IN"/>
          </a:p>
        </p:txBody>
      </p:sp>
      <p:sp>
        <p:nvSpPr>
          <p:cNvPr id="20" name="Text 16"/>
          <p:cNvSpPr/>
          <p:nvPr/>
        </p:nvSpPr>
        <p:spPr>
          <a:xfrm>
            <a:off x="6223635" y="6129576"/>
            <a:ext cx="123944" cy="243959"/>
          </a:xfrm>
          <a:prstGeom prst="rect">
            <a:avLst/>
          </a:prstGeom>
          <a:noFill/>
          <a:ln/>
        </p:spPr>
        <p:txBody>
          <a:bodyPr wrap="none" rtlCol="0" anchor="t"/>
          <a:lstStyle/>
          <a:p>
            <a:pPr marL="0" indent="0" algn="ctr">
              <a:lnSpc>
                <a:spcPts val="1921"/>
              </a:lnSpc>
              <a:buNone/>
            </a:pPr>
            <a:r>
              <a:rPr lang="en-US" sz="1921" dirty="0">
                <a:solidFill>
                  <a:srgbClr val="F9EEE7"/>
                </a:solidFill>
                <a:latin typeface="Quattrocento" pitchFamily="34" charset="0"/>
                <a:ea typeface="Quattrocento" pitchFamily="34" charset="-122"/>
                <a:cs typeface="Quattrocento" pitchFamily="34" charset="-120"/>
              </a:rPr>
              <a:t>4</a:t>
            </a:r>
            <a:endParaRPr lang="en-US" sz="1921" dirty="0"/>
          </a:p>
        </p:txBody>
      </p:sp>
      <p:sp>
        <p:nvSpPr>
          <p:cNvPr id="21" name="Text 17"/>
          <p:cNvSpPr/>
          <p:nvPr/>
        </p:nvSpPr>
        <p:spPr>
          <a:xfrm>
            <a:off x="6652736" y="6057186"/>
            <a:ext cx="2640092" cy="254198"/>
          </a:xfrm>
          <a:prstGeom prst="rect">
            <a:avLst/>
          </a:prstGeom>
          <a:noFill/>
          <a:ln/>
        </p:spPr>
        <p:txBody>
          <a:bodyPr wrap="none" rtlCol="0" anchor="t"/>
          <a:lstStyle/>
          <a:p>
            <a:pPr marL="0" indent="0">
              <a:lnSpc>
                <a:spcPts val="2001"/>
              </a:lnSpc>
              <a:buNone/>
            </a:pPr>
            <a:r>
              <a:rPr lang="en-US" sz="1601" dirty="0">
                <a:solidFill>
                  <a:srgbClr val="F9EEE7"/>
                </a:solidFill>
                <a:latin typeface="Quattrocento" pitchFamily="34" charset="0"/>
                <a:ea typeface="Quattrocento" pitchFamily="34" charset="-122"/>
                <a:cs typeface="Quattrocento" pitchFamily="34" charset="-120"/>
              </a:rPr>
              <a:t>Environmental Sustainability</a:t>
            </a:r>
            <a:endParaRPr lang="en-US" sz="1601" dirty="0"/>
          </a:p>
        </p:txBody>
      </p:sp>
      <p:sp>
        <p:nvSpPr>
          <p:cNvPr id="22" name="Text 18"/>
          <p:cNvSpPr/>
          <p:nvPr/>
        </p:nvSpPr>
        <p:spPr>
          <a:xfrm>
            <a:off x="6652736" y="6414968"/>
            <a:ext cx="7372826" cy="553164"/>
          </a:xfrm>
          <a:prstGeom prst="rect">
            <a:avLst/>
          </a:prstGeom>
          <a:noFill/>
          <a:ln/>
        </p:spPr>
        <p:txBody>
          <a:bodyPr wrap="squar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By reducing the use of broad-spectrum herbicides, classification techniques contribute to environmentally friendly practices and minimize ecological impacts.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968693" y="1660446"/>
            <a:ext cx="10261402" cy="726043"/>
          </a:xfrm>
          <a:prstGeom prst="rect">
            <a:avLst/>
          </a:prstGeom>
          <a:noFill/>
          <a:ln/>
        </p:spPr>
        <p:txBody>
          <a:bodyPr wrap="non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Overview of Deep Learning Techniques</a:t>
            </a:r>
            <a:endParaRPr lang="en-US" sz="4574" dirty="0"/>
          </a:p>
        </p:txBody>
      </p:sp>
      <p:sp>
        <p:nvSpPr>
          <p:cNvPr id="5" name="Text 3"/>
          <p:cNvSpPr/>
          <p:nvPr/>
        </p:nvSpPr>
        <p:spPr>
          <a:xfrm>
            <a:off x="968693" y="3003590"/>
            <a:ext cx="3828931" cy="726281"/>
          </a:xfrm>
          <a:prstGeom prst="rect">
            <a:avLst/>
          </a:prstGeom>
          <a:noFill/>
          <a:ln/>
        </p:spPr>
        <p:txBody>
          <a:bodyPr wrap="squar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Deep Learning for Image Classification</a:t>
            </a:r>
            <a:endParaRPr lang="en-US" sz="2287" dirty="0"/>
          </a:p>
        </p:txBody>
      </p:sp>
      <p:sp>
        <p:nvSpPr>
          <p:cNvPr id="6" name="Text 4"/>
          <p:cNvSpPr/>
          <p:nvPr/>
        </p:nvSpPr>
        <p:spPr>
          <a:xfrm>
            <a:off x="968693" y="3976688"/>
            <a:ext cx="3828931" cy="1975247"/>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Deep learning algorithms, particularly CNNs, excel in image recognition tasks due to their ability to learn complex patterns and features from large datasets.</a:t>
            </a:r>
            <a:endParaRPr lang="en-US" sz="1944" dirty="0"/>
          </a:p>
        </p:txBody>
      </p:sp>
      <p:sp>
        <p:nvSpPr>
          <p:cNvPr id="7" name="Text 5"/>
          <p:cNvSpPr/>
          <p:nvPr/>
        </p:nvSpPr>
        <p:spPr>
          <a:xfrm>
            <a:off x="5407462" y="3003590"/>
            <a:ext cx="3828931" cy="726281"/>
          </a:xfrm>
          <a:prstGeom prst="rect">
            <a:avLst/>
          </a:prstGeom>
          <a:noFill/>
          <a:ln/>
        </p:spPr>
        <p:txBody>
          <a:bodyPr wrap="squar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Convolutional Neural Networks (CNNs)</a:t>
            </a:r>
            <a:endParaRPr lang="en-US" sz="2287" dirty="0"/>
          </a:p>
        </p:txBody>
      </p:sp>
      <p:sp>
        <p:nvSpPr>
          <p:cNvPr id="8" name="Text 6"/>
          <p:cNvSpPr/>
          <p:nvPr/>
        </p:nvSpPr>
        <p:spPr>
          <a:xfrm>
            <a:off x="5407462" y="3976688"/>
            <a:ext cx="3828931" cy="2370296"/>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CNNs are designed to process images by extracting features through convolutional layers, followed by pooling layers for dimensionality reduction and fully connected layers for classification.</a:t>
            </a:r>
            <a:endParaRPr lang="en-US" sz="1944" dirty="0"/>
          </a:p>
        </p:txBody>
      </p:sp>
      <p:sp>
        <p:nvSpPr>
          <p:cNvPr id="9" name="Text 7"/>
          <p:cNvSpPr/>
          <p:nvPr/>
        </p:nvSpPr>
        <p:spPr>
          <a:xfrm>
            <a:off x="9846231" y="3003590"/>
            <a:ext cx="3813215" cy="363141"/>
          </a:xfrm>
          <a:prstGeom prst="rect">
            <a:avLst/>
          </a:prstGeom>
          <a:noFill/>
          <a:ln/>
        </p:spPr>
        <p:txBody>
          <a:bodyPr wrap="non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Advantages of Deep Learning</a:t>
            </a:r>
            <a:endParaRPr lang="en-US" sz="2287" dirty="0"/>
          </a:p>
        </p:txBody>
      </p:sp>
      <p:sp>
        <p:nvSpPr>
          <p:cNvPr id="10" name="Text 8"/>
          <p:cNvSpPr/>
          <p:nvPr/>
        </p:nvSpPr>
        <p:spPr>
          <a:xfrm>
            <a:off x="9846231" y="3613547"/>
            <a:ext cx="3828931" cy="1975247"/>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Deep learning offers high accuracy, adaptability to diverse image datasets, and automation potential, making it suitable for real-world applications.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47888" y="2451259"/>
            <a:ext cx="4990624" cy="3327083"/>
          </a:xfrm>
          <a:prstGeom prst="rect">
            <a:avLst/>
          </a:prstGeom>
        </p:spPr>
      </p:pic>
      <p:sp>
        <p:nvSpPr>
          <p:cNvPr id="6" name="Text 2"/>
          <p:cNvSpPr/>
          <p:nvPr/>
        </p:nvSpPr>
        <p:spPr>
          <a:xfrm>
            <a:off x="6180773" y="1021199"/>
            <a:ext cx="7755255" cy="1167051"/>
          </a:xfrm>
          <a:prstGeom prst="rect">
            <a:avLst/>
          </a:prstGeom>
          <a:noFill/>
          <a:ln/>
        </p:spPr>
        <p:txBody>
          <a:bodyPr wrap="square" rtlCol="0" anchor="t"/>
          <a:lstStyle/>
          <a:p>
            <a:pPr marL="0" indent="0">
              <a:lnSpc>
                <a:spcPts val="4595"/>
              </a:lnSpc>
              <a:buNone/>
            </a:pPr>
            <a:r>
              <a:rPr lang="en-US" sz="3676" dirty="0">
                <a:solidFill>
                  <a:srgbClr val="FFD9BE"/>
                </a:solidFill>
                <a:latin typeface="Quattrocento" pitchFamily="34" charset="0"/>
                <a:ea typeface="Quattrocento" pitchFamily="34" charset="-122"/>
                <a:cs typeface="Quattrocento" pitchFamily="34" charset="-120"/>
              </a:rPr>
              <a:t>Convolutional Neural Networks (CNNs)</a:t>
            </a:r>
            <a:endParaRPr lang="en-US" sz="3676" dirty="0"/>
          </a:p>
        </p:txBody>
      </p:sp>
      <p:sp>
        <p:nvSpPr>
          <p:cNvPr id="7" name="Shape 3"/>
          <p:cNvSpPr/>
          <p:nvPr/>
        </p:nvSpPr>
        <p:spPr>
          <a:xfrm>
            <a:off x="6466880" y="2485787"/>
            <a:ext cx="22860" cy="4722614"/>
          </a:xfrm>
          <a:prstGeom prst="roundRect">
            <a:avLst>
              <a:gd name="adj" fmla="val 130178"/>
            </a:avLst>
          </a:prstGeom>
          <a:solidFill>
            <a:srgbClr val="4A6B6A"/>
          </a:solidFill>
          <a:ln/>
        </p:spPr>
        <p:txBody>
          <a:bodyPr/>
          <a:lstStyle/>
          <a:p>
            <a:endParaRPr lang="en-IN"/>
          </a:p>
        </p:txBody>
      </p:sp>
      <p:sp>
        <p:nvSpPr>
          <p:cNvPr id="8" name="Shape 4"/>
          <p:cNvSpPr/>
          <p:nvPr/>
        </p:nvSpPr>
        <p:spPr>
          <a:xfrm>
            <a:off x="6678632" y="2920603"/>
            <a:ext cx="694373" cy="22860"/>
          </a:xfrm>
          <a:prstGeom prst="roundRect">
            <a:avLst>
              <a:gd name="adj" fmla="val 130178"/>
            </a:avLst>
          </a:prstGeom>
          <a:solidFill>
            <a:srgbClr val="4A6B6A"/>
          </a:solidFill>
          <a:ln/>
        </p:spPr>
        <p:txBody>
          <a:bodyPr/>
          <a:lstStyle/>
          <a:p>
            <a:endParaRPr lang="en-IN"/>
          </a:p>
        </p:txBody>
      </p:sp>
      <p:sp>
        <p:nvSpPr>
          <p:cNvPr id="9" name="Shape 5"/>
          <p:cNvSpPr/>
          <p:nvPr/>
        </p:nvSpPr>
        <p:spPr>
          <a:xfrm>
            <a:off x="6255127" y="2708910"/>
            <a:ext cx="446365" cy="446365"/>
          </a:xfrm>
          <a:prstGeom prst="roundRect">
            <a:avLst>
              <a:gd name="adj" fmla="val 6667"/>
            </a:avLst>
          </a:prstGeom>
          <a:solidFill>
            <a:srgbClr val="315251"/>
          </a:solidFill>
          <a:ln/>
        </p:spPr>
        <p:txBody>
          <a:bodyPr/>
          <a:lstStyle/>
          <a:p>
            <a:endParaRPr lang="en-IN"/>
          </a:p>
        </p:txBody>
      </p:sp>
      <p:sp>
        <p:nvSpPr>
          <p:cNvPr id="10" name="Text 6"/>
          <p:cNvSpPr/>
          <p:nvPr/>
        </p:nvSpPr>
        <p:spPr>
          <a:xfrm>
            <a:off x="6428720" y="2792016"/>
            <a:ext cx="99179" cy="280035"/>
          </a:xfrm>
          <a:prstGeom prst="rect">
            <a:avLst/>
          </a:prstGeom>
          <a:noFill/>
          <a:ln/>
        </p:spPr>
        <p:txBody>
          <a:bodyPr wrap="none" rtlCol="0" anchor="t"/>
          <a:lstStyle/>
          <a:p>
            <a:pPr marL="0" indent="0" algn="ctr">
              <a:lnSpc>
                <a:spcPts val="2205"/>
              </a:lnSpc>
              <a:buNone/>
            </a:pPr>
            <a:r>
              <a:rPr lang="en-US" sz="2205" dirty="0">
                <a:solidFill>
                  <a:srgbClr val="F9EEE7"/>
                </a:solidFill>
                <a:latin typeface="Quattrocento" pitchFamily="34" charset="0"/>
                <a:ea typeface="Quattrocento" pitchFamily="34" charset="-122"/>
                <a:cs typeface="Quattrocento" pitchFamily="34" charset="-120"/>
              </a:rPr>
              <a:t>1</a:t>
            </a:r>
            <a:endParaRPr lang="en-US" sz="2205" dirty="0"/>
          </a:p>
        </p:txBody>
      </p:sp>
      <p:sp>
        <p:nvSpPr>
          <p:cNvPr id="11" name="Text 7"/>
          <p:cNvSpPr/>
          <p:nvPr/>
        </p:nvSpPr>
        <p:spPr>
          <a:xfrm>
            <a:off x="7569398" y="2684145"/>
            <a:ext cx="2333982" cy="291703"/>
          </a:xfrm>
          <a:prstGeom prst="rect">
            <a:avLst/>
          </a:prstGeom>
          <a:noFill/>
          <a:ln/>
        </p:spPr>
        <p:txBody>
          <a:bodyPr wrap="none" rtlCol="0" anchor="t"/>
          <a:lstStyle/>
          <a:p>
            <a:pPr marL="0" indent="0" algn="l">
              <a:lnSpc>
                <a:spcPts val="2297"/>
              </a:lnSpc>
              <a:buNone/>
            </a:pPr>
            <a:r>
              <a:rPr lang="en-US" sz="1838" dirty="0">
                <a:solidFill>
                  <a:srgbClr val="F9EEE7"/>
                </a:solidFill>
                <a:latin typeface="Quattrocento" pitchFamily="34" charset="0"/>
                <a:ea typeface="Quattrocento" pitchFamily="34" charset="-122"/>
                <a:cs typeface="Quattrocento" pitchFamily="34" charset="-120"/>
              </a:rPr>
              <a:t>Convolutional Layers</a:t>
            </a:r>
            <a:endParaRPr lang="en-US" sz="1838" dirty="0"/>
          </a:p>
        </p:txBody>
      </p:sp>
      <p:sp>
        <p:nvSpPr>
          <p:cNvPr id="12" name="Text 8"/>
          <p:cNvSpPr/>
          <p:nvPr/>
        </p:nvSpPr>
        <p:spPr>
          <a:xfrm>
            <a:off x="7569398" y="3094792"/>
            <a:ext cx="6366629" cy="634603"/>
          </a:xfrm>
          <a:prstGeom prst="rect">
            <a:avLst/>
          </a:prstGeom>
          <a:noFill/>
          <a:ln/>
        </p:spPr>
        <p:txBody>
          <a:bodyPr wrap="square" rtlCol="0" anchor="t"/>
          <a:lstStyle/>
          <a:p>
            <a:pPr marL="0" indent="0" algn="l">
              <a:lnSpc>
                <a:spcPts val="2499"/>
              </a:lnSpc>
              <a:buNone/>
            </a:pPr>
            <a:r>
              <a:rPr lang="en-US" sz="1562" dirty="0">
                <a:solidFill>
                  <a:srgbClr val="F9EEE7"/>
                </a:solidFill>
                <a:latin typeface="Quattrocento" pitchFamily="34" charset="0"/>
                <a:ea typeface="Quattrocento" pitchFamily="34" charset="-122"/>
                <a:cs typeface="Quattrocento" pitchFamily="34" charset="-120"/>
              </a:rPr>
              <a:t>These layers apply filters to the input image, extracting features like edges, textures, and patterns.</a:t>
            </a:r>
            <a:endParaRPr lang="en-US" sz="1562" dirty="0"/>
          </a:p>
        </p:txBody>
      </p:sp>
      <p:sp>
        <p:nvSpPr>
          <p:cNvPr id="13" name="Shape 9"/>
          <p:cNvSpPr/>
          <p:nvPr/>
        </p:nvSpPr>
        <p:spPr>
          <a:xfrm>
            <a:off x="6678632" y="4560927"/>
            <a:ext cx="694373" cy="22860"/>
          </a:xfrm>
          <a:prstGeom prst="roundRect">
            <a:avLst>
              <a:gd name="adj" fmla="val 130178"/>
            </a:avLst>
          </a:prstGeom>
          <a:solidFill>
            <a:srgbClr val="4A6B6A"/>
          </a:solidFill>
          <a:ln/>
        </p:spPr>
        <p:txBody>
          <a:bodyPr/>
          <a:lstStyle/>
          <a:p>
            <a:endParaRPr lang="en-IN"/>
          </a:p>
        </p:txBody>
      </p:sp>
      <p:sp>
        <p:nvSpPr>
          <p:cNvPr id="14" name="Shape 10"/>
          <p:cNvSpPr/>
          <p:nvPr/>
        </p:nvSpPr>
        <p:spPr>
          <a:xfrm>
            <a:off x="6255127" y="4349234"/>
            <a:ext cx="446365" cy="446365"/>
          </a:xfrm>
          <a:prstGeom prst="roundRect">
            <a:avLst>
              <a:gd name="adj" fmla="val 6667"/>
            </a:avLst>
          </a:prstGeom>
          <a:solidFill>
            <a:srgbClr val="315251"/>
          </a:solidFill>
          <a:ln/>
        </p:spPr>
        <p:txBody>
          <a:bodyPr/>
          <a:lstStyle/>
          <a:p>
            <a:endParaRPr lang="en-IN"/>
          </a:p>
        </p:txBody>
      </p:sp>
      <p:sp>
        <p:nvSpPr>
          <p:cNvPr id="15" name="Text 11"/>
          <p:cNvSpPr/>
          <p:nvPr/>
        </p:nvSpPr>
        <p:spPr>
          <a:xfrm>
            <a:off x="6403241" y="4432340"/>
            <a:ext cx="150138" cy="280035"/>
          </a:xfrm>
          <a:prstGeom prst="rect">
            <a:avLst/>
          </a:prstGeom>
          <a:noFill/>
          <a:ln/>
        </p:spPr>
        <p:txBody>
          <a:bodyPr wrap="none" rtlCol="0" anchor="t"/>
          <a:lstStyle/>
          <a:p>
            <a:pPr marL="0" indent="0" algn="ctr">
              <a:lnSpc>
                <a:spcPts val="2205"/>
              </a:lnSpc>
              <a:buNone/>
            </a:pPr>
            <a:r>
              <a:rPr lang="en-US" sz="2205" dirty="0">
                <a:solidFill>
                  <a:srgbClr val="F9EEE7"/>
                </a:solidFill>
                <a:latin typeface="Quattrocento" pitchFamily="34" charset="0"/>
                <a:ea typeface="Quattrocento" pitchFamily="34" charset="-122"/>
                <a:cs typeface="Quattrocento" pitchFamily="34" charset="-120"/>
              </a:rPr>
              <a:t>2</a:t>
            </a:r>
            <a:endParaRPr lang="en-US" sz="2205" dirty="0"/>
          </a:p>
        </p:txBody>
      </p:sp>
      <p:sp>
        <p:nvSpPr>
          <p:cNvPr id="16" name="Text 12"/>
          <p:cNvSpPr/>
          <p:nvPr/>
        </p:nvSpPr>
        <p:spPr>
          <a:xfrm>
            <a:off x="7569398" y="4324469"/>
            <a:ext cx="2333982" cy="291703"/>
          </a:xfrm>
          <a:prstGeom prst="rect">
            <a:avLst/>
          </a:prstGeom>
          <a:noFill/>
          <a:ln/>
        </p:spPr>
        <p:txBody>
          <a:bodyPr wrap="none" rtlCol="0" anchor="t"/>
          <a:lstStyle/>
          <a:p>
            <a:pPr marL="0" indent="0" algn="l">
              <a:lnSpc>
                <a:spcPts val="2297"/>
              </a:lnSpc>
              <a:buNone/>
            </a:pPr>
            <a:r>
              <a:rPr lang="en-US" sz="1838" dirty="0">
                <a:solidFill>
                  <a:srgbClr val="F9EEE7"/>
                </a:solidFill>
                <a:latin typeface="Quattrocento" pitchFamily="34" charset="0"/>
                <a:ea typeface="Quattrocento" pitchFamily="34" charset="-122"/>
                <a:cs typeface="Quattrocento" pitchFamily="34" charset="-120"/>
              </a:rPr>
              <a:t>Pooling Layers</a:t>
            </a:r>
            <a:endParaRPr lang="en-US" sz="1838" dirty="0"/>
          </a:p>
        </p:txBody>
      </p:sp>
      <p:sp>
        <p:nvSpPr>
          <p:cNvPr id="17" name="Text 13"/>
          <p:cNvSpPr/>
          <p:nvPr/>
        </p:nvSpPr>
        <p:spPr>
          <a:xfrm>
            <a:off x="7569398" y="4735116"/>
            <a:ext cx="6366629" cy="634603"/>
          </a:xfrm>
          <a:prstGeom prst="rect">
            <a:avLst/>
          </a:prstGeom>
          <a:noFill/>
          <a:ln/>
        </p:spPr>
        <p:txBody>
          <a:bodyPr wrap="square" rtlCol="0" anchor="t"/>
          <a:lstStyle/>
          <a:p>
            <a:pPr marL="0" indent="0" algn="l">
              <a:lnSpc>
                <a:spcPts val="2499"/>
              </a:lnSpc>
              <a:buNone/>
            </a:pPr>
            <a:r>
              <a:rPr lang="en-US" sz="1562" dirty="0">
                <a:solidFill>
                  <a:srgbClr val="F9EEE7"/>
                </a:solidFill>
                <a:latin typeface="Quattrocento" pitchFamily="34" charset="0"/>
                <a:ea typeface="Quattrocento" pitchFamily="34" charset="-122"/>
                <a:cs typeface="Quattrocento" pitchFamily="34" charset="-120"/>
              </a:rPr>
              <a:t>Pooling layers reduce the dimensionality of feature maps, making the model more robust to variations in image size and position.</a:t>
            </a:r>
            <a:endParaRPr lang="en-US" sz="1562" dirty="0"/>
          </a:p>
        </p:txBody>
      </p:sp>
      <p:sp>
        <p:nvSpPr>
          <p:cNvPr id="18" name="Shape 14"/>
          <p:cNvSpPr/>
          <p:nvPr/>
        </p:nvSpPr>
        <p:spPr>
          <a:xfrm>
            <a:off x="6678632" y="6201251"/>
            <a:ext cx="694373" cy="22860"/>
          </a:xfrm>
          <a:prstGeom prst="roundRect">
            <a:avLst>
              <a:gd name="adj" fmla="val 130178"/>
            </a:avLst>
          </a:prstGeom>
          <a:solidFill>
            <a:srgbClr val="4A6B6A"/>
          </a:solidFill>
          <a:ln/>
        </p:spPr>
        <p:txBody>
          <a:bodyPr/>
          <a:lstStyle/>
          <a:p>
            <a:endParaRPr lang="en-IN"/>
          </a:p>
        </p:txBody>
      </p:sp>
      <p:sp>
        <p:nvSpPr>
          <p:cNvPr id="19" name="Shape 15"/>
          <p:cNvSpPr/>
          <p:nvPr/>
        </p:nvSpPr>
        <p:spPr>
          <a:xfrm>
            <a:off x="6255127" y="5989558"/>
            <a:ext cx="446365" cy="446365"/>
          </a:xfrm>
          <a:prstGeom prst="roundRect">
            <a:avLst>
              <a:gd name="adj" fmla="val 6667"/>
            </a:avLst>
          </a:prstGeom>
          <a:solidFill>
            <a:srgbClr val="315251"/>
          </a:solidFill>
          <a:ln/>
        </p:spPr>
        <p:txBody>
          <a:bodyPr/>
          <a:lstStyle/>
          <a:p>
            <a:endParaRPr lang="en-IN"/>
          </a:p>
        </p:txBody>
      </p:sp>
      <p:sp>
        <p:nvSpPr>
          <p:cNvPr id="20" name="Text 16"/>
          <p:cNvSpPr/>
          <p:nvPr/>
        </p:nvSpPr>
        <p:spPr>
          <a:xfrm>
            <a:off x="6402050" y="6072664"/>
            <a:ext cx="152400" cy="280035"/>
          </a:xfrm>
          <a:prstGeom prst="rect">
            <a:avLst/>
          </a:prstGeom>
          <a:noFill/>
          <a:ln/>
        </p:spPr>
        <p:txBody>
          <a:bodyPr wrap="none" rtlCol="0" anchor="t"/>
          <a:lstStyle/>
          <a:p>
            <a:pPr marL="0" indent="0" algn="ctr">
              <a:lnSpc>
                <a:spcPts val="2205"/>
              </a:lnSpc>
              <a:buNone/>
            </a:pPr>
            <a:r>
              <a:rPr lang="en-US" sz="2205" dirty="0">
                <a:solidFill>
                  <a:srgbClr val="F9EEE7"/>
                </a:solidFill>
                <a:latin typeface="Quattrocento" pitchFamily="34" charset="0"/>
                <a:ea typeface="Quattrocento" pitchFamily="34" charset="-122"/>
                <a:cs typeface="Quattrocento" pitchFamily="34" charset="-120"/>
              </a:rPr>
              <a:t>3</a:t>
            </a:r>
            <a:endParaRPr lang="en-US" sz="2205" dirty="0"/>
          </a:p>
        </p:txBody>
      </p:sp>
      <p:sp>
        <p:nvSpPr>
          <p:cNvPr id="21" name="Text 17"/>
          <p:cNvSpPr/>
          <p:nvPr/>
        </p:nvSpPr>
        <p:spPr>
          <a:xfrm>
            <a:off x="7569398" y="5964793"/>
            <a:ext cx="2437567" cy="291703"/>
          </a:xfrm>
          <a:prstGeom prst="rect">
            <a:avLst/>
          </a:prstGeom>
          <a:noFill/>
          <a:ln/>
        </p:spPr>
        <p:txBody>
          <a:bodyPr wrap="none" rtlCol="0" anchor="t"/>
          <a:lstStyle/>
          <a:p>
            <a:pPr marL="0" indent="0" algn="l">
              <a:lnSpc>
                <a:spcPts val="2297"/>
              </a:lnSpc>
              <a:buNone/>
            </a:pPr>
            <a:r>
              <a:rPr lang="en-US" sz="1838" dirty="0">
                <a:solidFill>
                  <a:srgbClr val="F9EEE7"/>
                </a:solidFill>
                <a:latin typeface="Quattrocento" pitchFamily="34" charset="0"/>
                <a:ea typeface="Quattrocento" pitchFamily="34" charset="-122"/>
                <a:cs typeface="Quattrocento" pitchFamily="34" charset="-120"/>
              </a:rPr>
              <a:t>Fully Connected Layers</a:t>
            </a:r>
            <a:endParaRPr lang="en-US" sz="1838" dirty="0"/>
          </a:p>
        </p:txBody>
      </p:sp>
      <p:sp>
        <p:nvSpPr>
          <p:cNvPr id="22" name="Text 18"/>
          <p:cNvSpPr/>
          <p:nvPr/>
        </p:nvSpPr>
        <p:spPr>
          <a:xfrm>
            <a:off x="7569398" y="6375440"/>
            <a:ext cx="6366629" cy="634603"/>
          </a:xfrm>
          <a:prstGeom prst="rect">
            <a:avLst/>
          </a:prstGeom>
          <a:noFill/>
          <a:ln/>
        </p:spPr>
        <p:txBody>
          <a:bodyPr wrap="square" rtlCol="0" anchor="t"/>
          <a:lstStyle/>
          <a:p>
            <a:pPr marL="0" indent="0" algn="l">
              <a:lnSpc>
                <a:spcPts val="2499"/>
              </a:lnSpc>
              <a:buNone/>
            </a:pPr>
            <a:r>
              <a:rPr lang="en-US" sz="1562" dirty="0">
                <a:solidFill>
                  <a:srgbClr val="F9EEE7"/>
                </a:solidFill>
                <a:latin typeface="Quattrocento" pitchFamily="34" charset="0"/>
                <a:ea typeface="Quattrocento" pitchFamily="34" charset="-122"/>
                <a:cs typeface="Quattrocento" pitchFamily="34" charset="-120"/>
              </a:rPr>
              <a:t>Fully connected layers classify the extracted features by combining them into a probability distribution over different classes.</a:t>
            </a:r>
            <a:endParaRPr lang="en-US" sz="156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950714"/>
            <a:ext cx="7415927" cy="1452086"/>
          </a:xfrm>
          <a:prstGeom prst="rect">
            <a:avLst/>
          </a:prstGeom>
          <a:noFill/>
          <a:ln/>
        </p:spPr>
        <p:txBody>
          <a:bodyPr wrap="squar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ResNet50: Powering Image Classification</a:t>
            </a:r>
            <a:endParaRPr lang="en-US" sz="4574" dirty="0"/>
          </a:p>
        </p:txBody>
      </p:sp>
      <p:sp>
        <p:nvSpPr>
          <p:cNvPr id="6" name="Text 3"/>
          <p:cNvSpPr/>
          <p:nvPr/>
        </p:nvSpPr>
        <p:spPr>
          <a:xfrm>
            <a:off x="864037" y="2773085"/>
            <a:ext cx="7415927" cy="118514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ResNet50, a state-of-the-art convolutional neural network, is the backbone of our deep learning-powered crop and weed classification system.</a:t>
            </a:r>
            <a:endParaRPr lang="en-US" sz="1944" dirty="0"/>
          </a:p>
        </p:txBody>
      </p:sp>
      <p:sp>
        <p:nvSpPr>
          <p:cNvPr id="7" name="Text 4"/>
          <p:cNvSpPr/>
          <p:nvPr/>
        </p:nvSpPr>
        <p:spPr>
          <a:xfrm>
            <a:off x="864037" y="4235887"/>
            <a:ext cx="7415927" cy="790099"/>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With 50 layers, this architecture delivers unparalleled accuracy, efficiency, and scalability for real-world agricultural applications.</a:t>
            </a:r>
            <a:endParaRPr lang="en-US" sz="1944" dirty="0"/>
          </a:p>
        </p:txBody>
      </p:sp>
      <p:sp>
        <p:nvSpPr>
          <p:cNvPr id="8" name="Text 5"/>
          <p:cNvSpPr/>
          <p:nvPr/>
        </p:nvSpPr>
        <p:spPr>
          <a:xfrm>
            <a:off x="864037" y="5303639"/>
            <a:ext cx="7415927" cy="1975247"/>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ResNet50's advanced techniques, like residual connections, enable it to learn rich visual features from large datasets, optimizing yield, detecting diseases, and empowering precision farming. Its versatility makes it a cornerstone of our innovative deep learning solutions.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603302"/>
            <a:ext cx="4869061" cy="3022878"/>
          </a:xfrm>
          <a:prstGeom prst="rect">
            <a:avLst/>
          </a:prstGeom>
        </p:spPr>
      </p:pic>
      <p:sp>
        <p:nvSpPr>
          <p:cNvPr id="6" name="Text 2"/>
          <p:cNvSpPr/>
          <p:nvPr/>
        </p:nvSpPr>
        <p:spPr>
          <a:xfrm>
            <a:off x="864037" y="950714"/>
            <a:ext cx="7415927" cy="1452086"/>
          </a:xfrm>
          <a:prstGeom prst="rect">
            <a:avLst/>
          </a:prstGeom>
          <a:noFill/>
          <a:ln/>
        </p:spPr>
        <p:txBody>
          <a:bodyPr wrap="squar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Ensemble Models for Crop and Weed Classification</a:t>
            </a:r>
            <a:endParaRPr lang="en-US" sz="4574" dirty="0"/>
          </a:p>
        </p:txBody>
      </p:sp>
      <p:sp>
        <p:nvSpPr>
          <p:cNvPr id="7" name="Text 3"/>
          <p:cNvSpPr/>
          <p:nvPr/>
        </p:nvSpPr>
        <p:spPr>
          <a:xfrm>
            <a:off x="864037" y="2773085"/>
            <a:ext cx="7415927" cy="118514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To improve accuracy, we developed an ensemble combining a CNN and ResNet50. By averaging outputs, the ensemble leverages the strengths of each approach for enhanced performance.</a:t>
            </a:r>
            <a:endParaRPr lang="en-US" sz="1944" dirty="0"/>
          </a:p>
        </p:txBody>
      </p:sp>
      <p:sp>
        <p:nvSpPr>
          <p:cNvPr id="8" name="Text 4"/>
          <p:cNvSpPr/>
          <p:nvPr/>
        </p:nvSpPr>
        <p:spPr>
          <a:xfrm>
            <a:off x="864037" y="4235887"/>
            <a:ext cx="7415927" cy="158019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The ensemble preprocesses inputs the same, then passes them through both models and averages probabilities for the final classification. This outperforms the individual models, increasing accuracy and robustness for crop and weed identification.</a:t>
            </a:r>
            <a:endParaRPr lang="en-US" sz="1944" dirty="0"/>
          </a:p>
        </p:txBody>
      </p:sp>
      <p:sp>
        <p:nvSpPr>
          <p:cNvPr id="9" name="Text 5"/>
          <p:cNvSpPr/>
          <p:nvPr/>
        </p:nvSpPr>
        <p:spPr>
          <a:xfrm>
            <a:off x="864037" y="6093738"/>
            <a:ext cx="7415927" cy="118514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Evaluation demonstrates the ensemble's significant improvements over individual models, providing farmers and agronomists a reliable tool to support sustainable agriculture.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0390" y="1718905"/>
            <a:ext cx="4965502" cy="4791789"/>
          </a:xfrm>
          <a:prstGeom prst="rect">
            <a:avLst/>
          </a:prstGeom>
        </p:spPr>
      </p:pic>
      <p:sp>
        <p:nvSpPr>
          <p:cNvPr id="6" name="Text 2"/>
          <p:cNvSpPr/>
          <p:nvPr/>
        </p:nvSpPr>
        <p:spPr>
          <a:xfrm>
            <a:off x="6215420" y="846296"/>
            <a:ext cx="7685961" cy="1225391"/>
          </a:xfrm>
          <a:prstGeom prst="rect">
            <a:avLst/>
          </a:prstGeom>
          <a:noFill/>
          <a:ln/>
        </p:spPr>
        <p:txBody>
          <a:bodyPr wrap="square" rtlCol="0" anchor="t"/>
          <a:lstStyle/>
          <a:p>
            <a:pPr marL="0" indent="0">
              <a:lnSpc>
                <a:spcPts val="4824"/>
              </a:lnSpc>
              <a:buNone/>
            </a:pPr>
            <a:r>
              <a:rPr lang="en-US" sz="3859" dirty="0">
                <a:solidFill>
                  <a:srgbClr val="FFD9BE"/>
                </a:solidFill>
                <a:latin typeface="Quattrocento" pitchFamily="34" charset="0"/>
                <a:ea typeface="Quattrocento" pitchFamily="34" charset="-122"/>
                <a:cs typeface="Quattrocento" pitchFamily="34" charset="-120"/>
              </a:rPr>
              <a:t>Dataset Preparation and Preprocessing</a:t>
            </a:r>
            <a:endParaRPr lang="en-US" sz="3859" dirty="0"/>
          </a:p>
        </p:txBody>
      </p:sp>
      <p:pic>
        <p:nvPicPr>
          <p:cNvPr id="7" name="Image 2" descr="preencoded.png"/>
          <p:cNvPicPr>
            <a:picLocks noChangeAspect="1"/>
          </p:cNvPicPr>
          <p:nvPr/>
        </p:nvPicPr>
        <p:blipFill>
          <a:blip r:embed="rId5"/>
          <a:stretch>
            <a:fillRect/>
          </a:stretch>
        </p:blipFill>
        <p:spPr>
          <a:xfrm>
            <a:off x="6215420" y="2384108"/>
            <a:ext cx="1041559" cy="1666399"/>
          </a:xfrm>
          <a:prstGeom prst="rect">
            <a:avLst/>
          </a:prstGeom>
        </p:spPr>
      </p:pic>
      <p:sp>
        <p:nvSpPr>
          <p:cNvPr id="8" name="Text 3"/>
          <p:cNvSpPr/>
          <p:nvPr/>
        </p:nvSpPr>
        <p:spPr>
          <a:xfrm>
            <a:off x="7569398" y="2592348"/>
            <a:ext cx="2450663" cy="306229"/>
          </a:xfrm>
          <a:prstGeom prst="rect">
            <a:avLst/>
          </a:prstGeom>
          <a:noFill/>
          <a:ln/>
        </p:spPr>
        <p:txBody>
          <a:bodyPr wrap="none" rtlCol="0" anchor="t"/>
          <a:lstStyle/>
          <a:p>
            <a:pPr marL="0" indent="0" algn="l">
              <a:lnSpc>
                <a:spcPts val="2412"/>
              </a:lnSpc>
              <a:buNone/>
            </a:pPr>
            <a:r>
              <a:rPr lang="en-US" sz="1930" dirty="0">
                <a:solidFill>
                  <a:srgbClr val="F9EEE7"/>
                </a:solidFill>
                <a:latin typeface="Quattrocento" pitchFamily="34" charset="0"/>
                <a:ea typeface="Quattrocento" pitchFamily="34" charset="-122"/>
                <a:cs typeface="Quattrocento" pitchFamily="34" charset="-120"/>
              </a:rPr>
              <a:t>Data Collection</a:t>
            </a:r>
            <a:endParaRPr lang="en-US" sz="1930" dirty="0"/>
          </a:p>
        </p:txBody>
      </p:sp>
      <p:sp>
        <p:nvSpPr>
          <p:cNvPr id="9" name="Text 4"/>
          <p:cNvSpPr/>
          <p:nvPr/>
        </p:nvSpPr>
        <p:spPr>
          <a:xfrm>
            <a:off x="7569398" y="3023473"/>
            <a:ext cx="6331982" cy="666750"/>
          </a:xfrm>
          <a:prstGeom prst="rect">
            <a:avLst/>
          </a:prstGeom>
          <a:noFill/>
          <a:ln/>
        </p:spPr>
        <p:txBody>
          <a:bodyPr wrap="square" rtlCol="0" anchor="t"/>
          <a:lstStyle/>
          <a:p>
            <a:pPr marL="0" indent="0" algn="l">
              <a:lnSpc>
                <a:spcPts val="2624"/>
              </a:lnSpc>
              <a:buNone/>
            </a:pPr>
            <a:r>
              <a:rPr lang="en-US" sz="1640" dirty="0">
                <a:solidFill>
                  <a:srgbClr val="F9EEE7"/>
                </a:solidFill>
                <a:latin typeface="Quattrocento" pitchFamily="34" charset="0"/>
                <a:ea typeface="Quattrocento" pitchFamily="34" charset="-122"/>
                <a:cs typeface="Quattrocento" pitchFamily="34" charset="-120"/>
              </a:rPr>
              <a:t>Acquire a diverse dataset of labeled images, including various crop and weed types, growth stages, and lighting conditions.</a:t>
            </a:r>
            <a:endParaRPr lang="en-US" sz="1640" dirty="0"/>
          </a:p>
        </p:txBody>
      </p:sp>
      <p:pic>
        <p:nvPicPr>
          <p:cNvPr id="10" name="Image 3" descr="preencoded.png"/>
          <p:cNvPicPr>
            <a:picLocks noChangeAspect="1"/>
          </p:cNvPicPr>
          <p:nvPr/>
        </p:nvPicPr>
        <p:blipFill>
          <a:blip r:embed="rId6"/>
          <a:stretch>
            <a:fillRect/>
          </a:stretch>
        </p:blipFill>
        <p:spPr>
          <a:xfrm>
            <a:off x="6215420" y="4050506"/>
            <a:ext cx="1041559" cy="1666399"/>
          </a:xfrm>
          <a:prstGeom prst="rect">
            <a:avLst/>
          </a:prstGeom>
        </p:spPr>
      </p:pic>
      <p:sp>
        <p:nvSpPr>
          <p:cNvPr id="11" name="Text 5"/>
          <p:cNvSpPr/>
          <p:nvPr/>
        </p:nvSpPr>
        <p:spPr>
          <a:xfrm>
            <a:off x="7569398" y="4258747"/>
            <a:ext cx="2450663" cy="306229"/>
          </a:xfrm>
          <a:prstGeom prst="rect">
            <a:avLst/>
          </a:prstGeom>
          <a:noFill/>
          <a:ln/>
        </p:spPr>
        <p:txBody>
          <a:bodyPr wrap="none" rtlCol="0" anchor="t"/>
          <a:lstStyle/>
          <a:p>
            <a:pPr marL="0" indent="0" algn="l">
              <a:lnSpc>
                <a:spcPts val="2412"/>
              </a:lnSpc>
              <a:buNone/>
            </a:pPr>
            <a:r>
              <a:rPr lang="en-US" sz="1930" dirty="0">
                <a:solidFill>
                  <a:srgbClr val="F9EEE7"/>
                </a:solidFill>
                <a:latin typeface="Quattrocento" pitchFamily="34" charset="0"/>
                <a:ea typeface="Quattrocento" pitchFamily="34" charset="-122"/>
                <a:cs typeface="Quattrocento" pitchFamily="34" charset="-120"/>
              </a:rPr>
              <a:t>Data Augmentation</a:t>
            </a:r>
            <a:endParaRPr lang="en-US" sz="1930" dirty="0"/>
          </a:p>
        </p:txBody>
      </p:sp>
      <p:sp>
        <p:nvSpPr>
          <p:cNvPr id="12" name="Text 6"/>
          <p:cNvSpPr/>
          <p:nvPr/>
        </p:nvSpPr>
        <p:spPr>
          <a:xfrm>
            <a:off x="7569398" y="4689872"/>
            <a:ext cx="6331982" cy="666750"/>
          </a:xfrm>
          <a:prstGeom prst="rect">
            <a:avLst/>
          </a:prstGeom>
          <a:noFill/>
          <a:ln/>
        </p:spPr>
        <p:txBody>
          <a:bodyPr wrap="square" rtlCol="0" anchor="t"/>
          <a:lstStyle/>
          <a:p>
            <a:pPr marL="0" indent="0" algn="l">
              <a:lnSpc>
                <a:spcPts val="2624"/>
              </a:lnSpc>
              <a:buNone/>
            </a:pPr>
            <a:r>
              <a:rPr lang="en-US" sz="1640" dirty="0">
                <a:solidFill>
                  <a:srgbClr val="F9EEE7"/>
                </a:solidFill>
                <a:latin typeface="Quattrocento" pitchFamily="34" charset="0"/>
                <a:ea typeface="Quattrocento" pitchFamily="34" charset="-122"/>
                <a:cs typeface="Quattrocento" pitchFamily="34" charset="-120"/>
              </a:rPr>
              <a:t>Increase the size and diversity of the dataset by applying transformations like rotation, scaling, and flipping.</a:t>
            </a:r>
            <a:endParaRPr lang="en-US" sz="1640" dirty="0"/>
          </a:p>
        </p:txBody>
      </p:sp>
      <p:pic>
        <p:nvPicPr>
          <p:cNvPr id="13" name="Image 4" descr="preencoded.png"/>
          <p:cNvPicPr>
            <a:picLocks noChangeAspect="1"/>
          </p:cNvPicPr>
          <p:nvPr/>
        </p:nvPicPr>
        <p:blipFill>
          <a:blip r:embed="rId7"/>
          <a:stretch>
            <a:fillRect/>
          </a:stretch>
        </p:blipFill>
        <p:spPr>
          <a:xfrm>
            <a:off x="6215420" y="5716905"/>
            <a:ext cx="1041559" cy="1666399"/>
          </a:xfrm>
          <a:prstGeom prst="rect">
            <a:avLst/>
          </a:prstGeom>
        </p:spPr>
      </p:pic>
      <p:sp>
        <p:nvSpPr>
          <p:cNvPr id="14" name="Text 7"/>
          <p:cNvSpPr/>
          <p:nvPr/>
        </p:nvSpPr>
        <p:spPr>
          <a:xfrm>
            <a:off x="7569398" y="5925145"/>
            <a:ext cx="2450663" cy="306229"/>
          </a:xfrm>
          <a:prstGeom prst="rect">
            <a:avLst/>
          </a:prstGeom>
          <a:noFill/>
          <a:ln/>
        </p:spPr>
        <p:txBody>
          <a:bodyPr wrap="none" rtlCol="0" anchor="t"/>
          <a:lstStyle/>
          <a:p>
            <a:pPr marL="0" indent="0" algn="l">
              <a:lnSpc>
                <a:spcPts val="2412"/>
              </a:lnSpc>
              <a:buNone/>
            </a:pPr>
            <a:r>
              <a:rPr lang="en-US" sz="1930" dirty="0">
                <a:solidFill>
                  <a:srgbClr val="F9EEE7"/>
                </a:solidFill>
                <a:latin typeface="Quattrocento" pitchFamily="34" charset="0"/>
                <a:ea typeface="Quattrocento" pitchFamily="34" charset="-122"/>
                <a:cs typeface="Quattrocento" pitchFamily="34" charset="-120"/>
              </a:rPr>
              <a:t>Data Normalization</a:t>
            </a:r>
            <a:endParaRPr lang="en-US" sz="1930" dirty="0"/>
          </a:p>
        </p:txBody>
      </p:sp>
      <p:sp>
        <p:nvSpPr>
          <p:cNvPr id="15" name="Text 8"/>
          <p:cNvSpPr/>
          <p:nvPr/>
        </p:nvSpPr>
        <p:spPr>
          <a:xfrm>
            <a:off x="7569398" y="6356271"/>
            <a:ext cx="6331982" cy="666750"/>
          </a:xfrm>
          <a:prstGeom prst="rect">
            <a:avLst/>
          </a:prstGeom>
          <a:noFill/>
          <a:ln/>
        </p:spPr>
        <p:txBody>
          <a:bodyPr wrap="square" rtlCol="0" anchor="t"/>
          <a:lstStyle/>
          <a:p>
            <a:pPr marL="0" indent="0" algn="l">
              <a:lnSpc>
                <a:spcPts val="2624"/>
              </a:lnSpc>
              <a:buNone/>
            </a:pPr>
            <a:r>
              <a:rPr lang="en-US" sz="1640" dirty="0">
                <a:solidFill>
                  <a:srgbClr val="F9EEE7"/>
                </a:solidFill>
                <a:latin typeface="Quattrocento" pitchFamily="34" charset="0"/>
                <a:ea typeface="Quattrocento" pitchFamily="34" charset="-122"/>
                <a:cs typeface="Quattrocento" pitchFamily="34" charset="-120"/>
              </a:rPr>
              <a:t>Scale the pixel values to a common range, improving model training efficiency and preventing bias.</a:t>
            </a:r>
            <a:endParaRPr lang="en-US" sz="16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30433"/>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754511"/>
          </a:xfrm>
          <a:prstGeom prst="rect">
            <a:avLst/>
          </a:prstGeom>
        </p:spPr>
      </p:pic>
      <p:sp>
        <p:nvSpPr>
          <p:cNvPr id="5" name="Text 2"/>
          <p:cNvSpPr/>
          <p:nvPr/>
        </p:nvSpPr>
        <p:spPr>
          <a:xfrm>
            <a:off x="1650563" y="3360420"/>
            <a:ext cx="11329154" cy="1296114"/>
          </a:xfrm>
          <a:prstGeom prst="rect">
            <a:avLst/>
          </a:prstGeom>
          <a:noFill/>
          <a:ln/>
        </p:spPr>
        <p:txBody>
          <a:bodyPr wrap="square" rtlCol="0" anchor="t"/>
          <a:lstStyle/>
          <a:p>
            <a:pPr marL="0" indent="0">
              <a:lnSpc>
                <a:spcPts val="5103"/>
              </a:lnSpc>
              <a:buNone/>
            </a:pPr>
            <a:r>
              <a:rPr lang="en-US" sz="4083" dirty="0">
                <a:solidFill>
                  <a:srgbClr val="FFD9BE"/>
                </a:solidFill>
                <a:latin typeface="Quattrocento" pitchFamily="34" charset="0"/>
                <a:ea typeface="Quattrocento" pitchFamily="34" charset="-122"/>
                <a:cs typeface="Quattrocento" pitchFamily="34" charset="-120"/>
              </a:rPr>
              <a:t>Training and Evaluation of Deep Learning Models</a:t>
            </a:r>
            <a:endParaRPr lang="en-US" sz="4083" dirty="0"/>
          </a:p>
        </p:txBody>
      </p:sp>
      <p:pic>
        <p:nvPicPr>
          <p:cNvPr id="6" name="Image 1" descr="preencoded.png"/>
          <p:cNvPicPr>
            <a:picLocks noChangeAspect="1"/>
          </p:cNvPicPr>
          <p:nvPr/>
        </p:nvPicPr>
        <p:blipFill>
          <a:blip r:embed="rId4"/>
          <a:stretch>
            <a:fillRect/>
          </a:stretch>
        </p:blipFill>
        <p:spPr>
          <a:xfrm>
            <a:off x="1650563" y="4987052"/>
            <a:ext cx="550902" cy="550902"/>
          </a:xfrm>
          <a:prstGeom prst="rect">
            <a:avLst/>
          </a:prstGeom>
        </p:spPr>
      </p:pic>
      <p:sp>
        <p:nvSpPr>
          <p:cNvPr id="7" name="Text 3"/>
          <p:cNvSpPr/>
          <p:nvPr/>
        </p:nvSpPr>
        <p:spPr>
          <a:xfrm>
            <a:off x="1650563" y="5758220"/>
            <a:ext cx="2592467" cy="323969"/>
          </a:xfrm>
          <a:prstGeom prst="rect">
            <a:avLst/>
          </a:prstGeom>
          <a:noFill/>
          <a:ln/>
        </p:spPr>
        <p:txBody>
          <a:bodyPr wrap="none" rtlCol="0" anchor="t"/>
          <a:lstStyle/>
          <a:p>
            <a:pPr marL="0" indent="0" algn="l">
              <a:lnSpc>
                <a:spcPts val="2552"/>
              </a:lnSpc>
              <a:buNone/>
            </a:pPr>
            <a:r>
              <a:rPr lang="en-US" sz="2041" dirty="0">
                <a:solidFill>
                  <a:srgbClr val="F9EEE7"/>
                </a:solidFill>
                <a:latin typeface="Quattrocento" pitchFamily="34" charset="0"/>
                <a:ea typeface="Quattrocento" pitchFamily="34" charset="-122"/>
                <a:cs typeface="Quattrocento" pitchFamily="34" charset="-120"/>
              </a:rPr>
              <a:t>Training</a:t>
            </a:r>
            <a:endParaRPr lang="en-US" sz="2041" dirty="0"/>
          </a:p>
        </p:txBody>
      </p:sp>
      <p:sp>
        <p:nvSpPr>
          <p:cNvPr id="8" name="Text 4"/>
          <p:cNvSpPr/>
          <p:nvPr/>
        </p:nvSpPr>
        <p:spPr>
          <a:xfrm>
            <a:off x="1650563" y="6214348"/>
            <a:ext cx="3556040" cy="1057632"/>
          </a:xfrm>
          <a:prstGeom prst="rect">
            <a:avLst/>
          </a:prstGeom>
          <a:noFill/>
          <a:ln/>
        </p:spPr>
        <p:txBody>
          <a:bodyPr wrap="square" rtlCol="0" anchor="t"/>
          <a:lstStyle/>
          <a:p>
            <a:pPr marL="0" indent="0" algn="l">
              <a:lnSpc>
                <a:spcPts val="2776"/>
              </a:lnSpc>
              <a:buNone/>
            </a:pPr>
            <a:r>
              <a:rPr lang="en-US" sz="1735" dirty="0">
                <a:solidFill>
                  <a:srgbClr val="F9EEE7"/>
                </a:solidFill>
                <a:latin typeface="Quattrocento" pitchFamily="34" charset="0"/>
                <a:ea typeface="Quattrocento" pitchFamily="34" charset="-122"/>
                <a:cs typeface="Quattrocento" pitchFamily="34" charset="-120"/>
              </a:rPr>
              <a:t>Train the deep learning model on the prepared dataset, optimizing its parameters to minimize errors.</a:t>
            </a:r>
            <a:endParaRPr lang="en-US" sz="1735" dirty="0"/>
          </a:p>
        </p:txBody>
      </p:sp>
      <p:pic>
        <p:nvPicPr>
          <p:cNvPr id="9" name="Image 2" descr="preencoded.png"/>
          <p:cNvPicPr>
            <a:picLocks noChangeAspect="1"/>
          </p:cNvPicPr>
          <p:nvPr/>
        </p:nvPicPr>
        <p:blipFill>
          <a:blip r:embed="rId5"/>
          <a:stretch>
            <a:fillRect/>
          </a:stretch>
        </p:blipFill>
        <p:spPr>
          <a:xfrm>
            <a:off x="5537121" y="4987052"/>
            <a:ext cx="550902" cy="550902"/>
          </a:xfrm>
          <a:prstGeom prst="rect">
            <a:avLst/>
          </a:prstGeom>
        </p:spPr>
      </p:pic>
      <p:sp>
        <p:nvSpPr>
          <p:cNvPr id="10" name="Text 5"/>
          <p:cNvSpPr/>
          <p:nvPr/>
        </p:nvSpPr>
        <p:spPr>
          <a:xfrm>
            <a:off x="5537121" y="5758220"/>
            <a:ext cx="2592467" cy="323969"/>
          </a:xfrm>
          <a:prstGeom prst="rect">
            <a:avLst/>
          </a:prstGeom>
          <a:noFill/>
          <a:ln/>
        </p:spPr>
        <p:txBody>
          <a:bodyPr wrap="none" rtlCol="0" anchor="t"/>
          <a:lstStyle/>
          <a:p>
            <a:pPr marL="0" indent="0" algn="l">
              <a:lnSpc>
                <a:spcPts val="2552"/>
              </a:lnSpc>
              <a:buNone/>
            </a:pPr>
            <a:r>
              <a:rPr lang="en-US" sz="2041" dirty="0">
                <a:solidFill>
                  <a:srgbClr val="F9EEE7"/>
                </a:solidFill>
                <a:latin typeface="Quattrocento" pitchFamily="34" charset="0"/>
                <a:ea typeface="Quattrocento" pitchFamily="34" charset="-122"/>
                <a:cs typeface="Quattrocento" pitchFamily="34" charset="-120"/>
              </a:rPr>
              <a:t>Evaluation</a:t>
            </a:r>
            <a:endParaRPr lang="en-US" sz="2041" dirty="0"/>
          </a:p>
        </p:txBody>
      </p:sp>
      <p:sp>
        <p:nvSpPr>
          <p:cNvPr id="11" name="Text 6"/>
          <p:cNvSpPr/>
          <p:nvPr/>
        </p:nvSpPr>
        <p:spPr>
          <a:xfrm>
            <a:off x="5537121" y="6214348"/>
            <a:ext cx="3556040" cy="1410176"/>
          </a:xfrm>
          <a:prstGeom prst="rect">
            <a:avLst/>
          </a:prstGeom>
          <a:noFill/>
          <a:ln/>
        </p:spPr>
        <p:txBody>
          <a:bodyPr wrap="square" rtlCol="0" anchor="t"/>
          <a:lstStyle/>
          <a:p>
            <a:pPr marL="0" indent="0" algn="l">
              <a:lnSpc>
                <a:spcPts val="2776"/>
              </a:lnSpc>
              <a:buNone/>
            </a:pPr>
            <a:r>
              <a:rPr lang="en-US" sz="1735" dirty="0">
                <a:solidFill>
                  <a:srgbClr val="F9EEE7"/>
                </a:solidFill>
                <a:latin typeface="Quattrocento" pitchFamily="34" charset="0"/>
                <a:ea typeface="Quattrocento" pitchFamily="34" charset="-122"/>
                <a:cs typeface="Quattrocento" pitchFamily="34" charset="-120"/>
              </a:rPr>
              <a:t>Evaluate the trained model's performance using metrics like accuracy, precision, recall, and F1-score.</a:t>
            </a:r>
            <a:endParaRPr lang="en-US" sz="1735" dirty="0"/>
          </a:p>
        </p:txBody>
      </p:sp>
      <p:pic>
        <p:nvPicPr>
          <p:cNvPr id="12" name="Image 3" descr="preencoded.png"/>
          <p:cNvPicPr>
            <a:picLocks noChangeAspect="1"/>
          </p:cNvPicPr>
          <p:nvPr/>
        </p:nvPicPr>
        <p:blipFill>
          <a:blip r:embed="rId6"/>
          <a:stretch>
            <a:fillRect/>
          </a:stretch>
        </p:blipFill>
        <p:spPr>
          <a:xfrm>
            <a:off x="9423678" y="4987052"/>
            <a:ext cx="550902" cy="550902"/>
          </a:xfrm>
          <a:prstGeom prst="rect">
            <a:avLst/>
          </a:prstGeom>
        </p:spPr>
      </p:pic>
      <p:sp>
        <p:nvSpPr>
          <p:cNvPr id="13" name="Text 7"/>
          <p:cNvSpPr/>
          <p:nvPr/>
        </p:nvSpPr>
        <p:spPr>
          <a:xfrm>
            <a:off x="9423678" y="5758220"/>
            <a:ext cx="2592467" cy="323969"/>
          </a:xfrm>
          <a:prstGeom prst="rect">
            <a:avLst/>
          </a:prstGeom>
          <a:noFill/>
          <a:ln/>
        </p:spPr>
        <p:txBody>
          <a:bodyPr wrap="none" rtlCol="0" anchor="t"/>
          <a:lstStyle/>
          <a:p>
            <a:pPr marL="0" indent="0" algn="l">
              <a:lnSpc>
                <a:spcPts val="2552"/>
              </a:lnSpc>
              <a:buNone/>
            </a:pPr>
            <a:r>
              <a:rPr lang="en-US" sz="2041" dirty="0">
                <a:solidFill>
                  <a:srgbClr val="F9EEE7"/>
                </a:solidFill>
                <a:latin typeface="Quattrocento" pitchFamily="34" charset="0"/>
                <a:ea typeface="Quattrocento" pitchFamily="34" charset="-122"/>
                <a:cs typeface="Quattrocento" pitchFamily="34" charset="-120"/>
              </a:rPr>
              <a:t>Fine-tuning</a:t>
            </a:r>
            <a:endParaRPr lang="en-US" sz="2041" dirty="0"/>
          </a:p>
        </p:txBody>
      </p:sp>
      <p:sp>
        <p:nvSpPr>
          <p:cNvPr id="14" name="Text 8"/>
          <p:cNvSpPr/>
          <p:nvPr/>
        </p:nvSpPr>
        <p:spPr>
          <a:xfrm>
            <a:off x="9423678" y="6214348"/>
            <a:ext cx="3556040" cy="1410176"/>
          </a:xfrm>
          <a:prstGeom prst="rect">
            <a:avLst/>
          </a:prstGeom>
          <a:noFill/>
          <a:ln/>
        </p:spPr>
        <p:txBody>
          <a:bodyPr wrap="square" rtlCol="0" anchor="t"/>
          <a:lstStyle/>
          <a:p>
            <a:pPr marL="0" indent="0" algn="l">
              <a:lnSpc>
                <a:spcPts val="2776"/>
              </a:lnSpc>
              <a:buNone/>
            </a:pPr>
            <a:r>
              <a:rPr lang="en-US" sz="1735" dirty="0">
                <a:solidFill>
                  <a:srgbClr val="F9EEE7"/>
                </a:solidFill>
                <a:latin typeface="Quattrocento" pitchFamily="34" charset="0"/>
                <a:ea typeface="Quattrocento" pitchFamily="34" charset="-122"/>
                <a:cs typeface="Quattrocento" pitchFamily="34" charset="-120"/>
              </a:rPr>
              <a:t>Adjust hyperparameters and architecture based on evaluation results to improve model performance and generalization.</a:t>
            </a:r>
            <a:endParaRPr lang="en-US" sz="173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30076"/>
          </a:xfrm>
          <a:prstGeom prst="rect">
            <a:avLst/>
          </a:prstGeom>
          <a:solidFill>
            <a:srgbClr val="123332"/>
          </a:solidFill>
          <a:ln/>
        </p:spPr>
        <p:txBody>
          <a:bodyPr/>
          <a:lstStyle/>
          <a:p>
            <a:endParaRPr lang="en-IN"/>
          </a:p>
        </p:txBody>
      </p:sp>
      <p:sp>
        <p:nvSpPr>
          <p:cNvPr id="4" name="Text 2"/>
          <p:cNvSpPr/>
          <p:nvPr/>
        </p:nvSpPr>
        <p:spPr>
          <a:xfrm>
            <a:off x="1089779" y="665917"/>
            <a:ext cx="10496431" cy="712232"/>
          </a:xfrm>
          <a:prstGeom prst="rect">
            <a:avLst/>
          </a:prstGeom>
          <a:noFill/>
          <a:ln/>
        </p:spPr>
        <p:txBody>
          <a:bodyPr wrap="none" rtlCol="0" anchor="t"/>
          <a:lstStyle/>
          <a:p>
            <a:pPr marL="0" indent="0">
              <a:lnSpc>
                <a:spcPts val="5609"/>
              </a:lnSpc>
              <a:buNone/>
            </a:pPr>
            <a:r>
              <a:rPr lang="en-US" sz="4487" dirty="0">
                <a:solidFill>
                  <a:srgbClr val="FFD9BE"/>
                </a:solidFill>
                <a:latin typeface="Quattrocento" pitchFamily="34" charset="0"/>
                <a:ea typeface="Quattrocento" pitchFamily="34" charset="-122"/>
                <a:cs typeface="Quattrocento" pitchFamily="34" charset="-120"/>
              </a:rPr>
              <a:t>Deployment and Real-World Application</a:t>
            </a:r>
            <a:endParaRPr lang="en-US" sz="4487" dirty="0"/>
          </a:p>
        </p:txBody>
      </p:sp>
      <p:pic>
        <p:nvPicPr>
          <p:cNvPr id="5" name="Image 0" descr="preencoded.png"/>
          <p:cNvPicPr>
            <a:picLocks noChangeAspect="1"/>
          </p:cNvPicPr>
          <p:nvPr/>
        </p:nvPicPr>
        <p:blipFill>
          <a:blip r:embed="rId3"/>
          <a:stretch>
            <a:fillRect/>
          </a:stretch>
        </p:blipFill>
        <p:spPr>
          <a:xfrm>
            <a:off x="1089779" y="1862495"/>
            <a:ext cx="6043732" cy="3735229"/>
          </a:xfrm>
          <a:prstGeom prst="rect">
            <a:avLst/>
          </a:prstGeom>
        </p:spPr>
      </p:pic>
      <p:sp>
        <p:nvSpPr>
          <p:cNvPr id="6" name="Text 3"/>
          <p:cNvSpPr/>
          <p:nvPr/>
        </p:nvSpPr>
        <p:spPr>
          <a:xfrm>
            <a:off x="1089779" y="5900380"/>
            <a:ext cx="2849047" cy="356116"/>
          </a:xfrm>
          <a:prstGeom prst="rect">
            <a:avLst/>
          </a:prstGeom>
          <a:noFill/>
          <a:ln/>
        </p:spPr>
        <p:txBody>
          <a:bodyPr wrap="none" rtlCol="0" anchor="t"/>
          <a:lstStyle/>
          <a:p>
            <a:pPr marL="0" indent="0" algn="l">
              <a:lnSpc>
                <a:spcPts val="2804"/>
              </a:lnSpc>
              <a:buNone/>
            </a:pPr>
            <a:r>
              <a:rPr lang="en-US" sz="2243" dirty="0">
                <a:solidFill>
                  <a:srgbClr val="F9EEE7"/>
                </a:solidFill>
                <a:latin typeface="Quattrocento" pitchFamily="34" charset="0"/>
                <a:ea typeface="Quattrocento" pitchFamily="34" charset="-122"/>
                <a:cs typeface="Quattrocento" pitchFamily="34" charset="-120"/>
              </a:rPr>
              <a:t>Mobile Applications</a:t>
            </a:r>
            <a:endParaRPr lang="en-US" sz="2243" dirty="0"/>
          </a:p>
        </p:txBody>
      </p:sp>
      <p:sp>
        <p:nvSpPr>
          <p:cNvPr id="7" name="Text 4"/>
          <p:cNvSpPr/>
          <p:nvPr/>
        </p:nvSpPr>
        <p:spPr>
          <a:xfrm>
            <a:off x="1089779" y="6401753"/>
            <a:ext cx="6043732" cy="774859"/>
          </a:xfrm>
          <a:prstGeom prst="rect">
            <a:avLst/>
          </a:prstGeom>
          <a:noFill/>
          <a:ln/>
        </p:spPr>
        <p:txBody>
          <a:bodyPr wrap="square" rtlCol="0" anchor="t"/>
          <a:lstStyle/>
          <a:p>
            <a:pPr marL="0" indent="0" algn="l">
              <a:lnSpc>
                <a:spcPts val="3051"/>
              </a:lnSpc>
              <a:buNone/>
            </a:pPr>
            <a:r>
              <a:rPr lang="en-US" sz="1907" dirty="0">
                <a:solidFill>
                  <a:srgbClr val="F9EEE7"/>
                </a:solidFill>
                <a:latin typeface="Quattrocento" pitchFamily="34" charset="0"/>
                <a:ea typeface="Quattrocento" pitchFamily="34" charset="-122"/>
                <a:cs typeface="Quattrocento" pitchFamily="34" charset="-120"/>
              </a:rPr>
              <a:t>Deploy the model on mobile devices to provide on-the-go crop and weed identification for farmers.</a:t>
            </a:r>
            <a:endParaRPr lang="en-US" sz="1907" dirty="0"/>
          </a:p>
        </p:txBody>
      </p:sp>
      <p:pic>
        <p:nvPicPr>
          <p:cNvPr id="8" name="Image 1" descr="preencoded.png"/>
          <p:cNvPicPr>
            <a:picLocks noChangeAspect="1"/>
          </p:cNvPicPr>
          <p:nvPr/>
        </p:nvPicPr>
        <p:blipFill>
          <a:blip r:embed="rId4"/>
          <a:stretch>
            <a:fillRect/>
          </a:stretch>
        </p:blipFill>
        <p:spPr>
          <a:xfrm>
            <a:off x="7496770" y="1862495"/>
            <a:ext cx="6043851" cy="3735348"/>
          </a:xfrm>
          <a:prstGeom prst="rect">
            <a:avLst/>
          </a:prstGeom>
        </p:spPr>
      </p:pic>
      <p:sp>
        <p:nvSpPr>
          <p:cNvPr id="9" name="Text 5"/>
          <p:cNvSpPr/>
          <p:nvPr/>
        </p:nvSpPr>
        <p:spPr>
          <a:xfrm>
            <a:off x="7496770" y="5900499"/>
            <a:ext cx="2849047" cy="356116"/>
          </a:xfrm>
          <a:prstGeom prst="rect">
            <a:avLst/>
          </a:prstGeom>
          <a:noFill/>
          <a:ln/>
        </p:spPr>
        <p:txBody>
          <a:bodyPr wrap="none" rtlCol="0" anchor="t"/>
          <a:lstStyle/>
          <a:p>
            <a:pPr marL="0" indent="0" algn="l">
              <a:lnSpc>
                <a:spcPts val="2804"/>
              </a:lnSpc>
              <a:buNone/>
            </a:pPr>
            <a:r>
              <a:rPr lang="en-US" sz="2243" dirty="0">
                <a:solidFill>
                  <a:srgbClr val="F9EEE7"/>
                </a:solidFill>
                <a:latin typeface="Quattrocento" pitchFamily="34" charset="0"/>
                <a:ea typeface="Quattrocento" pitchFamily="34" charset="-122"/>
                <a:cs typeface="Quattrocento" pitchFamily="34" charset="-120"/>
              </a:rPr>
              <a:t>Agricultural Robotics</a:t>
            </a:r>
            <a:endParaRPr lang="en-US" sz="2243" dirty="0"/>
          </a:p>
        </p:txBody>
      </p:sp>
      <p:sp>
        <p:nvSpPr>
          <p:cNvPr id="10" name="Text 6"/>
          <p:cNvSpPr/>
          <p:nvPr/>
        </p:nvSpPr>
        <p:spPr>
          <a:xfrm>
            <a:off x="7496770" y="6401872"/>
            <a:ext cx="6043851" cy="1162288"/>
          </a:xfrm>
          <a:prstGeom prst="rect">
            <a:avLst/>
          </a:prstGeom>
          <a:noFill/>
          <a:ln/>
        </p:spPr>
        <p:txBody>
          <a:bodyPr wrap="square" rtlCol="0" anchor="t"/>
          <a:lstStyle/>
          <a:p>
            <a:pPr marL="0" indent="0" algn="l">
              <a:lnSpc>
                <a:spcPts val="3051"/>
              </a:lnSpc>
              <a:buNone/>
            </a:pPr>
            <a:r>
              <a:rPr lang="en-US" sz="1907" dirty="0">
                <a:solidFill>
                  <a:srgbClr val="F9EEE7"/>
                </a:solidFill>
                <a:latin typeface="Quattrocento" pitchFamily="34" charset="0"/>
                <a:ea typeface="Quattrocento" pitchFamily="34" charset="-122"/>
                <a:cs typeface="Quattrocento" pitchFamily="34" charset="-120"/>
              </a:rPr>
              <a:t>Integrate the classification system into agricultural robots for automated weed control and crop monitoring.</a:t>
            </a:r>
            <a:endParaRPr lang="en-US" sz="190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690</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Varnika Mulay</cp:lastModifiedBy>
  <cp:revision>4</cp:revision>
  <dcterms:created xsi:type="dcterms:W3CDTF">2024-07-31T05:26:15Z</dcterms:created>
  <dcterms:modified xsi:type="dcterms:W3CDTF">2024-07-31T05:32:31Z</dcterms:modified>
</cp:coreProperties>
</file>